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B579CB8-17D1-481C-B1D6-7F102D8D0EC5}" type="datetimeFigureOut">
              <a:rPr lang="ar-IQ" smtClean="0"/>
              <a:t>20/12/1441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40EE8238-915E-4C7C-9C28-2D8B90170E1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B579CB8-17D1-481C-B1D6-7F102D8D0EC5}"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B579CB8-17D1-481C-B1D6-7F102D8D0EC5}"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B579CB8-17D1-481C-B1D6-7F102D8D0EC5}"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B579CB8-17D1-481C-B1D6-7F102D8D0EC5}"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EE8238-915E-4C7C-9C28-2D8B90170E1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B579CB8-17D1-481C-B1D6-7F102D8D0EC5}"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B579CB8-17D1-481C-B1D6-7F102D8D0EC5}" type="datetimeFigureOut">
              <a:rPr lang="ar-IQ" smtClean="0"/>
              <a:t>20/12/1441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B579CB8-17D1-481C-B1D6-7F102D8D0EC5}" type="datetimeFigureOut">
              <a:rPr lang="ar-IQ" smtClean="0"/>
              <a:t>20/12/1441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79CB8-17D1-481C-B1D6-7F102D8D0EC5}" type="datetimeFigureOut">
              <a:rPr lang="ar-IQ" smtClean="0"/>
              <a:t>20/12/1441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B579CB8-17D1-481C-B1D6-7F102D8D0EC5}"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EE8238-915E-4C7C-9C28-2D8B90170E1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B579CB8-17D1-481C-B1D6-7F102D8D0EC5}"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40EE8238-915E-4C7C-9C28-2D8B90170E1C}"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579CB8-17D1-481C-B1D6-7F102D8D0EC5}" type="datetimeFigureOut">
              <a:rPr lang="ar-IQ" smtClean="0"/>
              <a:t>20/12/1441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EE8238-915E-4C7C-9C28-2D8B90170E1C}"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البوابات</a:t>
            </a:r>
            <a:endParaRPr lang="ar-IQ" dirty="0"/>
          </a:p>
        </p:txBody>
      </p:sp>
      <p:sp>
        <p:nvSpPr>
          <p:cNvPr id="3" name="عنوان فرعي 2"/>
          <p:cNvSpPr>
            <a:spLocks noGrp="1"/>
          </p:cNvSpPr>
          <p:nvPr>
            <p:ph type="subTitle" idx="1"/>
          </p:nvPr>
        </p:nvSpPr>
        <p:spPr/>
        <p:txBody>
          <a:bodyPr/>
          <a:lstStyle/>
          <a:p>
            <a:r>
              <a:rPr lang="ar-IQ" dirty="0" smtClean="0"/>
              <a:t>شبكات المعلومات/ المرحلة الرابعة/ قسم المعلومات والمكتبات/ د. سلمان جودي داود</a:t>
            </a:r>
            <a:endParaRPr lang="ar-IQ" dirty="0"/>
          </a:p>
        </p:txBody>
      </p:sp>
    </p:spTree>
    <p:extLst>
      <p:ext uri="{BB962C8B-B14F-4D97-AF65-F5344CB8AC3E}">
        <p14:creationId xmlns:p14="http://schemas.microsoft.com/office/powerpoint/2010/main" val="2084032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smtClean="0"/>
              <a:t/>
            </a:r>
            <a:br>
              <a:rPr lang="ar-SA" b="1" u="sng" dirty="0" smtClean="0"/>
            </a:br>
            <a:r>
              <a:rPr lang="ar-SA" b="1" dirty="0" smtClean="0"/>
              <a:t>البوابات </a:t>
            </a:r>
            <a:r>
              <a:rPr lang="en-US" b="1" dirty="0"/>
              <a:t>Portal </a:t>
            </a:r>
            <a:br>
              <a:rPr lang="en-US" b="1" dirty="0"/>
            </a:br>
            <a:endParaRPr lang="ar-IQ" dirty="0"/>
          </a:p>
        </p:txBody>
      </p:sp>
      <p:sp>
        <p:nvSpPr>
          <p:cNvPr id="3" name="عنصر نائب للمحتوى 2"/>
          <p:cNvSpPr>
            <a:spLocks noGrp="1"/>
          </p:cNvSpPr>
          <p:nvPr>
            <p:ph idx="1"/>
          </p:nvPr>
        </p:nvSpPr>
        <p:spPr/>
        <p:txBody>
          <a:bodyPr>
            <a:normAutofit/>
          </a:bodyPr>
          <a:lstStyle/>
          <a:p>
            <a:pPr marL="0" indent="0">
              <a:buNone/>
            </a:pPr>
            <a:r>
              <a:rPr lang="ar-SA" dirty="0"/>
              <a:t>البوابة (</a:t>
            </a:r>
            <a:r>
              <a:rPr lang="en-US" dirty="0"/>
              <a:t>portal</a:t>
            </a:r>
            <a:r>
              <a:rPr lang="ar-SA" dirty="0"/>
              <a:t>) هي موقع ويب يُشَكِّل نقطةَ البداية للاتصال بمواقع الويب الأخرى، وقد جاء اسم البوابة من وظيفتها كباب مفتوح يُطل المرء منه على عالم المعلومات والفعاليات الأخرى التي تُوفرها الإنترنت. وتتميز البوابة عن مواقع الويب بدرجة عالية جدا من التنظيم ، إذ تُتيح خدماتها المتكاملة الولوجَ بسهولة وسرعة إلى أهم المواضيع التي تحظى باهتمام الناس. وتَحصَلُ أغلب البوابات على تمويلها من الروابط الإعلانية التي تظهر فيها ، وتقود هذه الروابط زوارَ البوابة إلى مواقع المُعلِنين أنفسهم. </a:t>
            </a:r>
            <a:br>
              <a:rPr lang="ar-SA" dirty="0"/>
            </a:br>
            <a:endParaRPr lang="ar-IQ" dirty="0"/>
          </a:p>
        </p:txBody>
      </p:sp>
    </p:spTree>
    <p:extLst>
      <p:ext uri="{BB962C8B-B14F-4D97-AF65-F5344CB8AC3E}">
        <p14:creationId xmlns:p14="http://schemas.microsoft.com/office/powerpoint/2010/main" val="2466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البوابات </a:t>
            </a:r>
            <a:r>
              <a:rPr lang="en-US" b="1" dirty="0" smtClean="0"/>
              <a:t>Portal</a:t>
            </a:r>
            <a:endParaRPr lang="ar-IQ" dirty="0"/>
          </a:p>
        </p:txBody>
      </p:sp>
      <p:sp>
        <p:nvSpPr>
          <p:cNvPr id="3" name="عنصر نائب للمحتوى 2"/>
          <p:cNvSpPr>
            <a:spLocks noGrp="1"/>
          </p:cNvSpPr>
          <p:nvPr>
            <p:ph idx="1"/>
          </p:nvPr>
        </p:nvSpPr>
        <p:spPr/>
        <p:txBody>
          <a:bodyPr>
            <a:normAutofit/>
          </a:bodyPr>
          <a:lstStyle/>
          <a:p>
            <a:r>
              <a:rPr lang="ar-SA" dirty="0"/>
              <a:t>وهناك العديد من العوامل التي تلعب دوراً مهماً في جذب زوار الموقع والمحافظة على تواصلهم معه .</a:t>
            </a:r>
            <a:endParaRPr lang="en-US" dirty="0"/>
          </a:p>
          <a:p>
            <a:pPr marL="0" indent="0">
              <a:buNone/>
            </a:pPr>
            <a:r>
              <a:rPr lang="en-US" dirty="0"/>
              <a:t/>
            </a:r>
            <a:br>
              <a:rPr lang="en-US" dirty="0"/>
            </a:br>
            <a:r>
              <a:rPr lang="ar-SA" dirty="0" smtClean="0"/>
              <a:t>-</a:t>
            </a:r>
            <a:r>
              <a:rPr lang="ar-SA" b="1" dirty="0" smtClean="0"/>
              <a:t>ومن </a:t>
            </a:r>
            <a:r>
              <a:rPr lang="ar-SA" b="1" dirty="0"/>
              <a:t>أبرز هذه العوامل</a:t>
            </a:r>
            <a:r>
              <a:rPr lang="en-US" b="1" dirty="0"/>
              <a:t> :</a:t>
            </a:r>
            <a:r>
              <a:rPr lang="en-US" dirty="0"/>
              <a:t/>
            </a:r>
            <a:br>
              <a:rPr lang="en-US" dirty="0"/>
            </a:br>
            <a:r>
              <a:rPr lang="en-US" dirty="0"/>
              <a:t/>
            </a:r>
            <a:br>
              <a:rPr lang="en-US" dirty="0"/>
            </a:br>
            <a:r>
              <a:rPr lang="ar-SA" dirty="0" smtClean="0"/>
              <a:t>- الخدمات </a:t>
            </a:r>
            <a:r>
              <a:rPr lang="ar-SA" dirty="0"/>
              <a:t>التي يُقَدِّمُها الموقع ، مثل خدمات التثقيف والتعليم</a:t>
            </a:r>
            <a:r>
              <a:rPr lang="en-US" dirty="0"/>
              <a:t>. </a:t>
            </a:r>
            <a:br>
              <a:rPr lang="en-US" dirty="0"/>
            </a:br>
            <a:r>
              <a:rPr lang="ar-SA" dirty="0" smtClean="0"/>
              <a:t>- خدمات </a:t>
            </a:r>
            <a:r>
              <a:rPr lang="ar-SA" dirty="0"/>
              <a:t>البحث المستندة إلى أحدث التقنيات</a:t>
            </a:r>
            <a:r>
              <a:rPr lang="en-US" dirty="0"/>
              <a:t>. </a:t>
            </a:r>
            <a:br>
              <a:rPr lang="en-US" dirty="0"/>
            </a:br>
            <a:r>
              <a:rPr lang="ar-SA" dirty="0" smtClean="0"/>
              <a:t>- الخدمات </a:t>
            </a:r>
            <a:r>
              <a:rPr lang="ar-SA" dirty="0"/>
              <a:t>العامة مثل: صندوق البريد الإلكتروني</a:t>
            </a:r>
            <a:r>
              <a:rPr lang="en-US" dirty="0"/>
              <a:t> (Email) </a:t>
            </a:r>
            <a:r>
              <a:rPr lang="ar-SA" dirty="0" smtClean="0"/>
              <a:t>ومساحات </a:t>
            </a:r>
            <a:r>
              <a:rPr lang="ar-SA" dirty="0"/>
              <a:t>التخزين العائمة</a:t>
            </a:r>
            <a:r>
              <a:rPr lang="en-US" dirty="0"/>
              <a:t> (Free drives) </a:t>
            </a:r>
            <a:r>
              <a:rPr lang="ar-SA" dirty="0"/>
              <a:t>وغيرها</a:t>
            </a:r>
            <a:r>
              <a:rPr lang="en-US" dirty="0"/>
              <a:t>.</a:t>
            </a:r>
          </a:p>
          <a:p>
            <a:pPr marL="0" indent="0">
              <a:buNone/>
            </a:pPr>
            <a:endParaRPr lang="ar-IQ" dirty="0"/>
          </a:p>
        </p:txBody>
      </p:sp>
    </p:spTree>
    <p:extLst>
      <p:ext uri="{BB962C8B-B14F-4D97-AF65-F5344CB8AC3E}">
        <p14:creationId xmlns:p14="http://schemas.microsoft.com/office/powerpoint/2010/main" val="374455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البوابات </a:t>
            </a:r>
            <a:r>
              <a:rPr lang="en-US" b="1" dirty="0" smtClean="0"/>
              <a:t>Portal</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SA" b="1" dirty="0"/>
              <a:t>مزايا البوابة </a:t>
            </a:r>
            <a:r>
              <a:rPr lang="en-US" dirty="0"/>
              <a:t>:</a:t>
            </a:r>
            <a:br>
              <a:rPr lang="en-US" dirty="0"/>
            </a:br>
            <a:r>
              <a:rPr lang="en-US" dirty="0"/>
              <a:t/>
            </a:r>
            <a:br>
              <a:rPr lang="en-US" dirty="0"/>
            </a:br>
            <a:r>
              <a:rPr lang="ar-SA" dirty="0"/>
              <a:t>تُقدم البوابةُ العديدَ من الخدمات التي تُضاف إلى خدمات دليل الويب ومحرك البحث ، ونذكر منها على سبيل المثال</a:t>
            </a:r>
            <a:r>
              <a:rPr lang="en-US" dirty="0"/>
              <a:t>: </a:t>
            </a:r>
            <a:br>
              <a:rPr lang="en-US" dirty="0"/>
            </a:br>
            <a:r>
              <a:rPr lang="en-US" dirty="0"/>
              <a:t/>
            </a:r>
            <a:br>
              <a:rPr lang="en-US" dirty="0"/>
            </a:br>
            <a:r>
              <a:rPr lang="ar-SA" dirty="0" smtClean="0"/>
              <a:t>- البريد </a:t>
            </a:r>
            <a:r>
              <a:rPr lang="ar-SA" dirty="0"/>
              <a:t>الإلكتروني، والحوار الحي</a:t>
            </a:r>
            <a:r>
              <a:rPr lang="en-US" dirty="0"/>
              <a:t> (real-time chat)</a:t>
            </a:r>
            <a:r>
              <a:rPr lang="ar-SA" dirty="0"/>
              <a:t>، إضافة إلى لوحات الرسائل</a:t>
            </a:r>
            <a:r>
              <a:rPr lang="en-US" dirty="0"/>
              <a:t> (message boards). </a:t>
            </a:r>
            <a:br>
              <a:rPr lang="en-US" dirty="0"/>
            </a:br>
            <a:r>
              <a:rPr lang="ar-SA" dirty="0" smtClean="0"/>
              <a:t>- الأخبار </a:t>
            </a:r>
            <a:r>
              <a:rPr lang="ar-SA" dirty="0"/>
              <a:t>العالمية اليومية إلى جانب التغطية الآنية لأهم أحداث الساعة</a:t>
            </a:r>
            <a:r>
              <a:rPr lang="en-US" dirty="0"/>
              <a:t>. </a:t>
            </a:r>
            <a:br>
              <a:rPr lang="en-US" dirty="0"/>
            </a:br>
            <a:r>
              <a:rPr lang="ar-SA" dirty="0" smtClean="0"/>
              <a:t>- معلومات </a:t>
            </a:r>
            <a:r>
              <a:rPr lang="ar-SA" dirty="0"/>
              <a:t>عن الأحوال الجوية السائدة عالمياً ومحلياً</a:t>
            </a:r>
            <a:r>
              <a:rPr lang="en-US" dirty="0"/>
              <a:t>. </a:t>
            </a:r>
            <a:br>
              <a:rPr lang="en-US" dirty="0"/>
            </a:br>
            <a:r>
              <a:rPr lang="ar-SA" dirty="0" smtClean="0"/>
              <a:t>- أسعار </a:t>
            </a:r>
            <a:r>
              <a:rPr lang="ar-SA" dirty="0"/>
              <a:t>الأسهم</a:t>
            </a:r>
            <a:r>
              <a:rPr lang="en-US" dirty="0"/>
              <a:t> (stock quotes)</a:t>
            </a:r>
            <a:r>
              <a:rPr lang="ar-SA" dirty="0"/>
              <a:t>، وخدمات الأعمال الصغيرة</a:t>
            </a:r>
            <a:r>
              <a:rPr lang="en-US" dirty="0"/>
              <a:t>. </a:t>
            </a:r>
            <a:br>
              <a:rPr lang="en-US" dirty="0"/>
            </a:br>
            <a:r>
              <a:rPr lang="ar-SA" dirty="0" smtClean="0"/>
              <a:t>- الرياضة</a:t>
            </a:r>
            <a:r>
              <a:rPr lang="en-US" dirty="0" smtClean="0"/>
              <a:t> </a:t>
            </a:r>
            <a:r>
              <a:rPr lang="en-US" dirty="0"/>
              <a:t>(sports) . </a:t>
            </a:r>
            <a:endParaRPr lang="ar-IQ" dirty="0"/>
          </a:p>
        </p:txBody>
      </p:sp>
    </p:spTree>
    <p:extLst>
      <p:ext uri="{BB962C8B-B14F-4D97-AF65-F5344CB8AC3E}">
        <p14:creationId xmlns:p14="http://schemas.microsoft.com/office/powerpoint/2010/main" val="1333466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البوابات </a:t>
            </a:r>
            <a:r>
              <a:rPr lang="en-US" b="1" dirty="0" smtClean="0"/>
              <a:t>Portal</a:t>
            </a:r>
            <a:endParaRPr lang="ar-IQ" dirty="0"/>
          </a:p>
        </p:txBody>
      </p:sp>
      <p:sp>
        <p:nvSpPr>
          <p:cNvPr id="3" name="عنصر نائب للمحتوى 2"/>
          <p:cNvSpPr>
            <a:spLocks noGrp="1"/>
          </p:cNvSpPr>
          <p:nvPr>
            <p:ph idx="1"/>
          </p:nvPr>
        </p:nvSpPr>
        <p:spPr/>
        <p:txBody>
          <a:bodyPr/>
          <a:lstStyle/>
          <a:p>
            <a:pPr marL="0" indent="0">
              <a:buNone/>
            </a:pPr>
            <a:r>
              <a:rPr lang="ar-SA" dirty="0" smtClean="0"/>
              <a:t>- خرائط </a:t>
            </a:r>
            <a:r>
              <a:rPr lang="ar-SA" dirty="0"/>
              <a:t>الدول والبلدان</a:t>
            </a:r>
            <a:r>
              <a:rPr lang="en-US" dirty="0"/>
              <a:t> (maps). </a:t>
            </a:r>
            <a:br>
              <a:rPr lang="en-US" dirty="0"/>
            </a:br>
            <a:r>
              <a:rPr lang="ar-SA" dirty="0" smtClean="0"/>
              <a:t>- خدمة </a:t>
            </a:r>
            <a:r>
              <a:rPr lang="ar-SA" dirty="0"/>
              <a:t>التقسيم الزمني للأعمال</a:t>
            </a:r>
            <a:r>
              <a:rPr lang="en-US" dirty="0"/>
              <a:t>. </a:t>
            </a:r>
            <a:br>
              <a:rPr lang="en-US" dirty="0"/>
            </a:br>
            <a:r>
              <a:rPr lang="ar-SA" dirty="0" smtClean="0"/>
              <a:t>- التسوق</a:t>
            </a:r>
            <a:r>
              <a:rPr lang="en-US" dirty="0" smtClean="0"/>
              <a:t> </a:t>
            </a:r>
            <a:r>
              <a:rPr lang="en-US" dirty="0"/>
              <a:t>(shopping) </a:t>
            </a:r>
            <a:r>
              <a:rPr lang="ar-SA" dirty="0"/>
              <a:t>والتسويق</a:t>
            </a:r>
            <a:r>
              <a:rPr lang="en-US" dirty="0"/>
              <a:t> (marketing) </a:t>
            </a:r>
            <a:r>
              <a:rPr lang="ar-SA" dirty="0"/>
              <a:t>الإلكتروني</a:t>
            </a:r>
            <a:r>
              <a:rPr lang="en-US" dirty="0"/>
              <a:t>. </a:t>
            </a:r>
            <a:br>
              <a:rPr lang="en-US" dirty="0"/>
            </a:br>
            <a:r>
              <a:rPr lang="ar-SA" dirty="0" smtClean="0"/>
              <a:t>- صفحات </a:t>
            </a:r>
            <a:r>
              <a:rPr lang="ar-SA" dirty="0"/>
              <a:t>شخصية مجانية</a:t>
            </a:r>
            <a:r>
              <a:rPr lang="en-US" dirty="0"/>
              <a:t>. </a:t>
            </a:r>
            <a:endParaRPr lang="ar-IQ" dirty="0"/>
          </a:p>
        </p:txBody>
      </p:sp>
    </p:spTree>
    <p:extLst>
      <p:ext uri="{BB962C8B-B14F-4D97-AF65-F5344CB8AC3E}">
        <p14:creationId xmlns:p14="http://schemas.microsoft.com/office/powerpoint/2010/main" val="269192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البوابات </a:t>
            </a:r>
            <a:r>
              <a:rPr lang="en-US" b="1" dirty="0" smtClean="0"/>
              <a:t>Portal</a:t>
            </a:r>
            <a:endParaRPr lang="ar-IQ"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b="1" dirty="0"/>
              <a:t>أنواع البوابات</a:t>
            </a:r>
            <a:r>
              <a:rPr lang="ar-SA" dirty="0"/>
              <a:t> :</a:t>
            </a:r>
            <a:br>
              <a:rPr lang="ar-SA" dirty="0"/>
            </a:br>
            <a:r>
              <a:rPr lang="ar-SA" dirty="0"/>
              <a:t/>
            </a:r>
            <a:br>
              <a:rPr lang="ar-SA" dirty="0"/>
            </a:br>
            <a:r>
              <a:rPr lang="ar-SA" dirty="0"/>
              <a:t>هناك عدد كبير من البوابات التي تظهر اليوم على شبكة الويب، والتي تحقق الخطوط العريضة التي تمّ تفصيلها في الفقرات السابقة ، إلا أن من الممكن تصنيفها إلى: </a:t>
            </a:r>
            <a:br>
              <a:rPr lang="ar-SA" dirty="0"/>
            </a:br>
            <a:r>
              <a:rPr lang="ar-SA" dirty="0"/>
              <a:t/>
            </a:r>
            <a:br>
              <a:rPr lang="ar-SA" dirty="0"/>
            </a:br>
            <a:r>
              <a:rPr lang="ar-SA" dirty="0"/>
              <a:t>- </a:t>
            </a:r>
            <a:r>
              <a:rPr lang="ar-SA" b="1" dirty="0"/>
              <a:t>البوابات العمودية (</a:t>
            </a:r>
            <a:r>
              <a:rPr lang="en-US" b="1" dirty="0"/>
              <a:t>vertical or niche</a:t>
            </a:r>
            <a:r>
              <a:rPr lang="ar-SA" b="1" dirty="0"/>
              <a:t>)</a:t>
            </a:r>
            <a:r>
              <a:rPr lang="ar-SA" dirty="0"/>
              <a:t> هي بوابات تتناول شريحة محددة من الناس، إذ تُركِّزُ المعلومات الموجودة فيها على هدف محدد، فمثلاً يُوجَّه بعضها للمهتمين بالحدائق، ويُوجَّه آخر للمستثمرين. وقد انبثق من مفهوم البوابات العمودية (</a:t>
            </a:r>
            <a:r>
              <a:rPr lang="en-US" dirty="0"/>
              <a:t>vertical portal</a:t>
            </a:r>
            <a:r>
              <a:rPr lang="ar-SA" dirty="0"/>
              <a:t>- </a:t>
            </a:r>
            <a:r>
              <a:rPr lang="en-US" dirty="0" err="1"/>
              <a:t>votal</a:t>
            </a:r>
            <a:r>
              <a:rPr lang="ar-SA" dirty="0"/>
              <a:t>) نوع فرعي هو : بوابات معلومات العمل (</a:t>
            </a:r>
            <a:r>
              <a:rPr lang="en-US" dirty="0"/>
              <a:t>enterprise information portals- EIP</a:t>
            </a:r>
            <a:r>
              <a:rPr lang="ar-SA" dirty="0"/>
              <a:t>) - التي تُدعى بالبوابات المؤسسية (</a:t>
            </a:r>
            <a:r>
              <a:rPr lang="en-US" dirty="0"/>
              <a:t>corporate portals</a:t>
            </a:r>
            <a:r>
              <a:rPr lang="ar-SA" dirty="0"/>
              <a:t>)، وتتشارك هذه البوابات معلومات عن الشركات مثل: الميزانية (</a:t>
            </a:r>
            <a:r>
              <a:rPr lang="en-US" dirty="0"/>
              <a:t>budget</a:t>
            </a:r>
            <a:r>
              <a:rPr lang="ar-SA" dirty="0"/>
              <a:t>)، والتسعير (</a:t>
            </a:r>
            <a:r>
              <a:rPr lang="en-US" dirty="0"/>
              <a:t>pricing</a:t>
            </a:r>
            <a:r>
              <a:rPr lang="ar-SA" dirty="0"/>
              <a:t>)، وتوقعات البيع (</a:t>
            </a:r>
            <a:r>
              <a:rPr lang="en-US" dirty="0"/>
              <a:t>sales forecast</a:t>
            </a:r>
            <a:r>
              <a:rPr lang="ar-SA" dirty="0"/>
              <a:t>)، والعوائد (</a:t>
            </a:r>
            <a:r>
              <a:rPr lang="en-US" dirty="0"/>
              <a:t>revenue</a:t>
            </a:r>
            <a:r>
              <a:rPr lang="ar-SA" dirty="0"/>
              <a:t>)، ومعلومات عن الزبائن، والأخبار، وذلك من مختلف المصادر الداخلية والخارجية. </a:t>
            </a:r>
            <a:br>
              <a:rPr lang="ar-SA" dirty="0"/>
            </a:br>
            <a:endParaRPr lang="ar-IQ" dirty="0"/>
          </a:p>
        </p:txBody>
      </p:sp>
    </p:spTree>
    <p:extLst>
      <p:ext uri="{BB962C8B-B14F-4D97-AF65-F5344CB8AC3E}">
        <p14:creationId xmlns:p14="http://schemas.microsoft.com/office/powerpoint/2010/main" val="1328209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البوابات </a:t>
            </a:r>
            <a:r>
              <a:rPr lang="en-US" b="1" dirty="0" smtClean="0"/>
              <a:t>Portal</a:t>
            </a:r>
            <a:endParaRPr lang="ar-IQ" dirty="0"/>
          </a:p>
        </p:txBody>
      </p:sp>
      <p:sp>
        <p:nvSpPr>
          <p:cNvPr id="3" name="عنصر نائب للمحتوى 2"/>
          <p:cNvSpPr>
            <a:spLocks noGrp="1"/>
          </p:cNvSpPr>
          <p:nvPr>
            <p:ph idx="1"/>
          </p:nvPr>
        </p:nvSpPr>
        <p:spPr/>
        <p:txBody>
          <a:bodyPr>
            <a:normAutofit/>
          </a:bodyPr>
          <a:lstStyle/>
          <a:p>
            <a:pPr marL="0" indent="0">
              <a:buNone/>
            </a:pPr>
            <a:r>
              <a:rPr lang="ar-SA" dirty="0"/>
              <a:t>- </a:t>
            </a:r>
            <a:r>
              <a:rPr lang="ar-SA" b="1" dirty="0"/>
              <a:t>البوابات القطاعية (</a:t>
            </a:r>
            <a:r>
              <a:rPr lang="en-US" b="1" dirty="0"/>
              <a:t>industry portal</a:t>
            </a:r>
            <a:r>
              <a:rPr lang="ar-SA" b="1" dirty="0"/>
              <a:t>)</a:t>
            </a:r>
            <a:r>
              <a:rPr lang="ar-SA" dirty="0"/>
              <a:t> التي تُدعى أيضاً بوابات الأعمال التي تخدم الأعمال (</a:t>
            </a:r>
            <a:r>
              <a:rPr lang="en-US" dirty="0"/>
              <a:t>Business-to-business- B2B</a:t>
            </a:r>
            <a:r>
              <a:rPr lang="ar-SA" dirty="0"/>
              <a:t>) وهي تشبه بوابات معلومات العمل (</a:t>
            </a:r>
            <a:r>
              <a:rPr lang="en-US" dirty="0"/>
              <a:t>EIP</a:t>
            </a:r>
            <a:r>
              <a:rPr lang="ar-SA" dirty="0"/>
              <a:t>)، ولكن الخلاف بينهما هو أنها تُذلِّل الكثيرَ من العقبات التي تقف عائقاً أمام اجتماع الباعة والزبائن حول العالم لعقد الصفقات عبر الويب. </a:t>
            </a:r>
            <a:br>
              <a:rPr lang="ar-SA" dirty="0"/>
            </a:br>
            <a:r>
              <a:rPr lang="ar-SA" dirty="0"/>
              <a:t/>
            </a:r>
            <a:br>
              <a:rPr lang="ar-SA" dirty="0"/>
            </a:br>
            <a:r>
              <a:rPr lang="ar-SA" dirty="0"/>
              <a:t>- </a:t>
            </a:r>
            <a:r>
              <a:rPr lang="ar-SA" b="1" dirty="0"/>
              <a:t>البواباتُ الأفقية (</a:t>
            </a:r>
            <a:r>
              <a:rPr lang="en-US" b="1" dirty="0"/>
              <a:t>horizontal portal</a:t>
            </a:r>
            <a:r>
              <a:rPr lang="ar-SA" b="1" dirty="0"/>
              <a:t>)</a:t>
            </a:r>
            <a:r>
              <a:rPr lang="ar-SA" dirty="0"/>
              <a:t> التي تُقدم مجموعةً واسعة ومتنوعة من المواد والمواضيع ذات الطابع العام، وتنضوي تحت هذه الفئة الكثيرُ من البوابات التي نذكر منها: ياهو (</a:t>
            </a:r>
            <a:r>
              <a:rPr lang="en-US" dirty="0"/>
              <a:t>Yahoo</a:t>
            </a:r>
            <a:r>
              <a:rPr lang="ar-SA" dirty="0"/>
              <a:t>!) ، </a:t>
            </a:r>
            <a:r>
              <a:rPr lang="ar-SA" dirty="0" err="1"/>
              <a:t>ولايكوس</a:t>
            </a:r>
            <a:r>
              <a:rPr lang="ar-SA" dirty="0"/>
              <a:t> (</a:t>
            </a:r>
            <a:r>
              <a:rPr lang="en-US" dirty="0"/>
              <a:t>Lycos</a:t>
            </a:r>
            <a:r>
              <a:rPr lang="ar-SA" dirty="0"/>
              <a:t>)، وألتا فيستا (</a:t>
            </a:r>
            <a:r>
              <a:rPr lang="en-US" dirty="0"/>
              <a:t>AltaVista</a:t>
            </a:r>
            <a:r>
              <a:rPr lang="ar-SA" dirty="0"/>
              <a:t>)، </a:t>
            </a:r>
            <a:r>
              <a:rPr lang="ar-SA" dirty="0" err="1"/>
              <a:t>وأميريكا</a:t>
            </a:r>
            <a:r>
              <a:rPr lang="ar-SA" dirty="0"/>
              <a:t> أون لاين (</a:t>
            </a:r>
            <a:r>
              <a:rPr lang="en-US" dirty="0"/>
              <a:t>AOL</a:t>
            </a:r>
            <a:r>
              <a:rPr lang="ar-SA" dirty="0"/>
              <a:t>)، </a:t>
            </a:r>
            <a:r>
              <a:rPr lang="ar-SA" dirty="0" err="1"/>
              <a:t>وإكسايت</a:t>
            </a:r>
            <a:r>
              <a:rPr lang="ar-SA" dirty="0"/>
              <a:t> (</a:t>
            </a:r>
            <a:r>
              <a:rPr lang="en-US" dirty="0" err="1"/>
              <a:t>Exite</a:t>
            </a:r>
            <a:r>
              <a:rPr lang="ar-SA" dirty="0"/>
              <a:t>).</a:t>
            </a:r>
            <a:endParaRPr lang="ar-IQ" dirty="0"/>
          </a:p>
        </p:txBody>
      </p:sp>
    </p:spTree>
    <p:extLst>
      <p:ext uri="{BB962C8B-B14F-4D97-AF65-F5344CB8AC3E}">
        <p14:creationId xmlns:p14="http://schemas.microsoft.com/office/powerpoint/2010/main" val="1165349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189</Words>
  <Application>Microsoft Office PowerPoint</Application>
  <PresentationFormat>عرض على الشاشة (3:4)‏</PresentationFormat>
  <Paragraphs>15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البوابات</vt:lpstr>
      <vt:lpstr> البوابات Portal  </vt:lpstr>
      <vt:lpstr>البوابات Portal</vt:lpstr>
      <vt:lpstr>البوابات Portal</vt:lpstr>
      <vt:lpstr>البوابات Portal</vt:lpstr>
      <vt:lpstr>البوابات Portal</vt:lpstr>
      <vt:lpstr>البوابات Portal</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2</cp:revision>
  <dcterms:created xsi:type="dcterms:W3CDTF">2020-03-06T18:37:31Z</dcterms:created>
  <dcterms:modified xsi:type="dcterms:W3CDTF">2020-08-09T07:45:25Z</dcterms:modified>
</cp:coreProperties>
</file>